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66" r:id="rId5"/>
    <p:sldId id="262" r:id="rId6"/>
    <p:sldId id="267" r:id="rId7"/>
    <p:sldId id="269" r:id="rId8"/>
    <p:sldId id="265" r:id="rId9"/>
    <p:sldId id="268" r:id="rId10"/>
    <p:sldId id="263" r:id="rId11"/>
    <p:sldId id="261" r:id="rId12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C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78E-41F7-9EEC-24A8FEC960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78E-41F7-9EEC-24A8FEC960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78E-41F7-9EEC-24A8FEC96002}"/>
              </c:ext>
            </c:extLst>
          </c:dPt>
          <c:cat>
            <c:strRef>
              <c:f>Sheet1!$A$2:$A$4</c:f>
              <c:strCache>
                <c:ptCount val="3"/>
                <c:pt idx="0">
                  <c:v>Project</c:v>
                </c:pt>
                <c:pt idx="1">
                  <c:v>Quizzes</c:v>
                </c:pt>
                <c:pt idx="2">
                  <c:v>Class assignments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02-4BB5-A18E-26F8DB5B4C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784F-2763-405C-A9A2-6B8928789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20AE6-BED3-4033-A683-3122CEF19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850A8-F977-44D6-8CEC-3BACA2D6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1431A-EA76-48C4-8AB7-6932478AB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EAFCF-BBC7-4457-A422-D601A24B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78407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B77DD-9A42-479F-B988-743D589D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587AFE-5540-427D-9237-949EDA6C9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245C0-92DB-4EC4-844D-8573919F1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4AA9F-E02E-4DD4-B497-8D02808C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5B121-971D-4490-91CA-4D236AED9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831191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F85EE0-3B28-4B1C-A47E-B76D94F29C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61064-445E-47A2-9973-4B79F7266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B7E61-7CA8-4646-A48B-74DCED245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3FDB-9800-48BA-9107-DFF980FE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C3074-03E2-4242-BE00-3DC736524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3547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EADD8-CB68-4F2B-9EE1-C1BEF4A13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6841F-1856-411E-8154-114D58085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8A84B-0DF3-4837-8DA5-0296D6C9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F2D74-D2C2-4868-8CF6-27A7ACAC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8ED17-8424-488B-8DE1-B8C328D9C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65468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1998-AF71-42F0-B077-CD990154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2B6D6-B897-4087-A5C9-0ECC34613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63D74-0155-45B0-A759-C4243273D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334E2-EF8F-41F2-A9D7-91F15DEB6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527CC-00E1-4FC1-9F4F-9B2D5D200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09801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5B0E3-2DC2-4522-AEA5-7A8F5191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B3F85-E71B-4FEF-9DF4-B912CD450A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134DF-A0DC-4EF2-A013-F2BC1B0B4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70EEA-1CD9-4B14-964F-393F96BA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01/03/2020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2743C-0D51-4138-9706-6016D4DCD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A90AB-53A3-46B2-8403-D55EEBA45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7205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4D89-9003-46CC-BBA6-74DF5635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8935A-8AA5-40C6-B1F8-9CF3496DD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446C1-74EA-4CEA-9FA1-5EE8B7DB1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1698DF-A959-4142-9BB5-91F85FDE4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E2321-2B64-469F-9771-D2D7F787C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BB4540-5E1A-473A-BC00-35487B6EA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01/03/2020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97E365-AFFA-4D32-942C-6EBF8DCD0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2189C3-4769-4448-BD0E-6CCB1E2E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0892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B243-869C-411F-9191-EC9E934D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71C67A-1541-41D2-8387-8AB20F44A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01/03/2020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8FB50-D472-4A58-9DC4-2F3C7752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5C9FE-C02D-4CD9-98E6-6159D2CE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70705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2067-B8DE-458C-BFCF-8ABCE52DB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01/03/2020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362063-F20E-4B7B-8D86-91731E8BE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E1B13-DD27-498F-A476-3FF10D8A8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85229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28054-8642-426F-AA79-F5A3073BD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E96E8-9051-4C36-AD73-DE9E67C8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9556D-E9C1-4221-BA33-31990A935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35600-A211-4BF0-A03C-F5F96147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01/03/2020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A27F5-618B-4FD2-AA4F-BB3C67ABE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CDFE4-0950-431A-A199-2858743F8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4467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1260-E702-4A6D-9093-67C3B05AC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026515-5CD9-41C7-85C8-11E7138E8B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1DA87-EF7B-4AD4-ACF2-8B37453BB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8470F-3B2C-4AB0-80E6-14124865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01/03/2020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E56B9-CA6D-4B66-8DAB-B006B2D02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3E709-3A02-4C05-B427-92738ACA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210007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55E58F-0E29-4A80-B7D9-05C7A891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81A6F-8C7F-408F-A691-449A6C29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4B242-53C9-4499-BC2F-2AD22F92E9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7E2EE-8E28-4B6D-A866-FB293B18A6F8}" type="datetimeFigureOut">
              <a:rPr lang="en-FI" smtClean="0"/>
              <a:t>01/03/2020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2C50C-55E0-4960-8C44-5A4C92C6E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78222-0582-4EE0-9E7B-76049F3AA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92467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Relationship Id="rId9" Type="http://schemas.openxmlformats.org/officeDocument/2006/relationships/image" Target="../media/image1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2">
            <a:hlinkClick r:id="" action="ppaction://media"/>
            <a:extLst>
              <a:ext uri="{FF2B5EF4-FFF2-40B4-BE49-F238E27FC236}">
                <a16:creationId xmlns:a16="http://schemas.microsoft.com/office/drawing/2014/main" id="{9DA6EA51-CFB4-4A78-99EC-A1DB364AA7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5666" y="482806"/>
            <a:ext cx="8977379" cy="504977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AFF9FAC-F63D-4719-8D2B-82032997A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921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What is python?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E5F3F20-081F-414A-950A-32B8121AF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8347" y="2862239"/>
            <a:ext cx="4235305" cy="1250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605295-F384-4C77-92C2-7591406491B7}"/>
              </a:ext>
            </a:extLst>
          </p:cNvPr>
          <p:cNvSpPr/>
          <p:nvPr/>
        </p:nvSpPr>
        <p:spPr>
          <a:xfrm>
            <a:off x="1376219" y="1958109"/>
            <a:ext cx="1791854" cy="402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Avenir Next LT Pro Light" panose="020B0304020202020204" pitchFamily="34" charset="0"/>
                <a:ea typeface="Times New Roman" panose="02020603050405020304" pitchFamily="18" charset="0"/>
                <a:cs typeface="AngsanaUPC" panose="020B0502040204020203" pitchFamily="18" charset="-34"/>
              </a:rPr>
              <a:t>Interpreted</a:t>
            </a:r>
            <a:endParaRPr lang="en-FI" sz="2400" dirty="0">
              <a:solidFill>
                <a:schemeClr val="bg2">
                  <a:lumMod val="50000"/>
                </a:schemeClr>
              </a:solidFill>
              <a:latin typeface="Avenir Next LT Pro Light" panose="020B0304020202020204" pitchFamily="34" charset="0"/>
              <a:ea typeface="Times New Roman" panose="02020603050405020304" pitchFamily="18" charset="0"/>
              <a:cs typeface="AngsanaUPC" panose="020B0502040204020203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59C5DB-6195-42C4-A038-C69FF197F943}"/>
              </a:ext>
            </a:extLst>
          </p:cNvPr>
          <p:cNvSpPr/>
          <p:nvPr/>
        </p:nvSpPr>
        <p:spPr>
          <a:xfrm>
            <a:off x="9222510" y="1958108"/>
            <a:ext cx="2295236" cy="401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Avenir Next LT Pro Light" panose="020B0304020202020204" pitchFamily="34" charset="0"/>
                <a:ea typeface="Times New Roman" panose="02020603050405020304" pitchFamily="18" charset="0"/>
                <a:cs typeface="AngsanaUPC" panose="020B0502040204020203" pitchFamily="18" charset="-34"/>
              </a:rPr>
              <a:t>Object oriented</a:t>
            </a:r>
            <a:endParaRPr lang="en-FI" sz="2400" dirty="0">
              <a:solidFill>
                <a:schemeClr val="bg2">
                  <a:lumMod val="50000"/>
                </a:schemeClr>
              </a:solidFill>
              <a:latin typeface="Avenir Next LT Pro Light" panose="020B0304020202020204" pitchFamily="34" charset="0"/>
              <a:ea typeface="Times New Roman" panose="02020603050405020304" pitchFamily="18" charset="0"/>
              <a:cs typeface="AngsanaUPC" panose="020B0502040204020203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D076A2-A5CD-4D52-9139-86CAE2ADA7C5}"/>
              </a:ext>
            </a:extLst>
          </p:cNvPr>
          <p:cNvSpPr/>
          <p:nvPr/>
        </p:nvSpPr>
        <p:spPr>
          <a:xfrm>
            <a:off x="1488858" y="5066145"/>
            <a:ext cx="1431897" cy="402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Avenir Next LT Pro Light" panose="020B0304020202020204" pitchFamily="34" charset="0"/>
                <a:ea typeface="Times New Roman" panose="02020603050405020304" pitchFamily="18" charset="0"/>
                <a:cs typeface="AngsanaUPC" panose="020B0502040204020203" pitchFamily="18" charset="-34"/>
              </a:rPr>
              <a:t>High-level</a:t>
            </a:r>
            <a:endParaRPr lang="en-FI" sz="2400" dirty="0">
              <a:solidFill>
                <a:schemeClr val="bg2">
                  <a:lumMod val="50000"/>
                </a:schemeClr>
              </a:solidFill>
              <a:latin typeface="Avenir Next LT Pro Light" panose="020B0304020202020204" pitchFamily="34" charset="0"/>
              <a:ea typeface="Times New Roman" panose="02020603050405020304" pitchFamily="18" charset="0"/>
              <a:cs typeface="AngsanaUPC" panose="020B0502040204020203" pitchFamily="18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1BC466-10C3-4A34-8809-EAC54A9A2D3C}"/>
              </a:ext>
            </a:extLst>
          </p:cNvPr>
          <p:cNvSpPr/>
          <p:nvPr/>
        </p:nvSpPr>
        <p:spPr>
          <a:xfrm>
            <a:off x="9654179" y="5066145"/>
            <a:ext cx="1431897" cy="402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Avenir Next LT Pro Light" panose="020B0304020202020204" pitchFamily="34" charset="0"/>
                <a:ea typeface="Times New Roman" panose="02020603050405020304" pitchFamily="18" charset="0"/>
                <a:cs typeface="AngsanaUPC" panose="020B0502040204020203" pitchFamily="18" charset="-34"/>
              </a:rPr>
              <a:t>Dynamic</a:t>
            </a:r>
            <a:endParaRPr lang="en-FI" sz="2400" dirty="0">
              <a:solidFill>
                <a:schemeClr val="bg2">
                  <a:lumMod val="50000"/>
                </a:schemeClr>
              </a:solidFill>
              <a:latin typeface="Avenir Next LT Pro Light" panose="020B0304020202020204" pitchFamily="34" charset="0"/>
              <a:ea typeface="Times New Roman" panose="02020603050405020304" pitchFamily="18" charset="0"/>
              <a:cs typeface="AngsanaUPC" panose="020B0502040204020203" pitchFamily="18" charset="-3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39BFD9-2F43-4336-8561-85F96BA56395}"/>
              </a:ext>
            </a:extLst>
          </p:cNvPr>
          <p:cNvSpPr/>
          <p:nvPr/>
        </p:nvSpPr>
        <p:spPr>
          <a:xfrm>
            <a:off x="1071418" y="1745673"/>
            <a:ext cx="2096655" cy="87745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CA0B-BEDB-489E-A77A-815F822770D6}"/>
              </a:ext>
            </a:extLst>
          </p:cNvPr>
          <p:cNvSpPr/>
          <p:nvPr/>
        </p:nvSpPr>
        <p:spPr>
          <a:xfrm>
            <a:off x="1071418" y="4828787"/>
            <a:ext cx="2096655" cy="87745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37C9C0-B85A-4FD7-92B6-4163A9A4F80D}"/>
              </a:ext>
            </a:extLst>
          </p:cNvPr>
          <p:cNvSpPr/>
          <p:nvPr/>
        </p:nvSpPr>
        <p:spPr>
          <a:xfrm>
            <a:off x="9222510" y="1745673"/>
            <a:ext cx="2096655" cy="877454"/>
          </a:xfrm>
          <a:prstGeom prst="ellipse">
            <a:avLst/>
          </a:prstGeom>
          <a:noFill/>
          <a:ln>
            <a:solidFill>
              <a:srgbClr val="DCC3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B09F1A-0255-427A-A4DE-306579803C40}"/>
              </a:ext>
            </a:extLst>
          </p:cNvPr>
          <p:cNvSpPr/>
          <p:nvPr/>
        </p:nvSpPr>
        <p:spPr>
          <a:xfrm>
            <a:off x="9220961" y="4828787"/>
            <a:ext cx="2096655" cy="877454"/>
          </a:xfrm>
          <a:prstGeom prst="ellipse">
            <a:avLst/>
          </a:prstGeom>
          <a:noFill/>
          <a:ln>
            <a:solidFill>
              <a:srgbClr val="DCC3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4A71BA-A677-4F37-86FE-BB0FF59E437B}"/>
              </a:ext>
            </a:extLst>
          </p:cNvPr>
          <p:cNvSpPr/>
          <p:nvPr/>
        </p:nvSpPr>
        <p:spPr>
          <a:xfrm>
            <a:off x="5693389" y="3880771"/>
            <a:ext cx="805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400" dirty="0">
                <a:latin typeface="Avenir Next LT Pro Light" panose="020B0304020202020204" pitchFamily="34" charset="0"/>
                <a:ea typeface="Times New Roman" panose="02020603050405020304" pitchFamily="18" charset="0"/>
                <a:cs typeface="AngsanaUPC" panose="020B0502040204020203" pitchFamily="18" charset="-34"/>
              </a:rPr>
              <a:t>is …</a:t>
            </a:r>
            <a:endParaRPr lang="en-FI" sz="2800" dirty="0">
              <a:latin typeface="Avenir Next LT Pro Light" panose="020B0304020202020204" pitchFamily="34" charset="0"/>
              <a:ea typeface="Times New Roman" panose="02020603050405020304" pitchFamily="18" charset="0"/>
              <a:cs typeface="AngsanaUPC" panose="020B0502040204020203" pitchFamily="18" charset="-3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D37E-6C43-44B7-9939-3FA2CEDB8F54}"/>
              </a:ext>
            </a:extLst>
          </p:cNvPr>
          <p:cNvCxnSpPr/>
          <p:nvPr/>
        </p:nvCxnSpPr>
        <p:spPr>
          <a:xfrm flipH="1" flipV="1">
            <a:off x="2920755" y="2623127"/>
            <a:ext cx="988515" cy="547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D9C514-BBD5-42A4-B3EC-0B6FC9401208}"/>
              </a:ext>
            </a:extLst>
          </p:cNvPr>
          <p:cNvCxnSpPr/>
          <p:nvPr/>
        </p:nvCxnSpPr>
        <p:spPr>
          <a:xfrm flipH="1">
            <a:off x="3055434" y="4113207"/>
            <a:ext cx="1147450" cy="715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357D1D-51CD-4D5E-A1E0-22C321A5E59C}"/>
              </a:ext>
            </a:extLst>
          </p:cNvPr>
          <p:cNvCxnSpPr>
            <a:cxnSpLocks/>
          </p:cNvCxnSpPr>
          <p:nvPr/>
        </p:nvCxnSpPr>
        <p:spPr>
          <a:xfrm flipV="1">
            <a:off x="8232446" y="2432807"/>
            <a:ext cx="988515" cy="547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B744B5-2E6A-4E91-9018-338DF9049368}"/>
              </a:ext>
            </a:extLst>
          </p:cNvPr>
          <p:cNvCxnSpPr/>
          <p:nvPr/>
        </p:nvCxnSpPr>
        <p:spPr>
          <a:xfrm>
            <a:off x="7835317" y="4113207"/>
            <a:ext cx="1385644" cy="827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30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C5E4-714C-405B-85A0-47138368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241" y="361462"/>
            <a:ext cx="8131098" cy="682000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SF Alien Encounters" pitchFamily="2" charset="0"/>
              </a:rPr>
              <a:t>Where python is used?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7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939DCF5F-9E0E-498B-9710-08D6886C4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438B01-2920-47C4-BAFB-561B31A1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1" y="1607155"/>
            <a:ext cx="3079634" cy="1732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0A1EB6-FCE7-4B62-B8C1-50DF88158E41}"/>
              </a:ext>
            </a:extLst>
          </p:cNvPr>
          <p:cNvSpPr txBox="1"/>
          <p:nvPr/>
        </p:nvSpPr>
        <p:spPr>
          <a:xfrm>
            <a:off x="1403186" y="3429000"/>
            <a:ext cx="212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ova" panose="020B0504020202020204" pitchFamily="34" charset="0"/>
              </a:rPr>
              <a:t>Web development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10" name="Picture 9" descr="A picture containing building, outdoor, road, bicycle&#10;&#10;Description automatically generated">
            <a:extLst>
              <a:ext uri="{FF2B5EF4-FFF2-40B4-BE49-F238E27FC236}">
                <a16:creationId xmlns:a16="http://schemas.microsoft.com/office/drawing/2014/main" id="{B8843D27-3BCA-46D4-AC0C-EE661553E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1" y="4015050"/>
            <a:ext cx="3048000" cy="1946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D387EB-FC27-4230-8821-D63B72B6FBF5}"/>
              </a:ext>
            </a:extLst>
          </p:cNvPr>
          <p:cNvSpPr txBox="1"/>
          <p:nvPr/>
        </p:nvSpPr>
        <p:spPr>
          <a:xfrm>
            <a:off x="5342570" y="3429000"/>
            <a:ext cx="193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ova" panose="020B0504020202020204" pitchFamily="34" charset="0"/>
              </a:rPr>
              <a:t>Machine learning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A99E69-0759-4AAA-B3BD-8DAF88F92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133" y="1607155"/>
            <a:ext cx="2680459" cy="17125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6FB4EA-E76C-46C9-A8C1-049343871072}"/>
              </a:ext>
            </a:extLst>
          </p:cNvPr>
          <p:cNvSpPr txBox="1"/>
          <p:nvPr/>
        </p:nvSpPr>
        <p:spPr>
          <a:xfrm>
            <a:off x="8494186" y="3319670"/>
            <a:ext cx="334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 Nova" panose="020B0504020202020204" pitchFamily="34" charset="0"/>
              </a:rPr>
              <a:t>Data science (analysis/visualization)</a:t>
            </a:r>
            <a:endParaRPr lang="en-FI" dirty="0">
              <a:latin typeface="Arial Nova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1988BE-6250-4318-8345-FE7F42976690}"/>
              </a:ext>
            </a:extLst>
          </p:cNvPr>
          <p:cNvSpPr txBox="1"/>
          <p:nvPr/>
        </p:nvSpPr>
        <p:spPr>
          <a:xfrm>
            <a:off x="1904538" y="6118910"/>
            <a:ext cx="109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ova" panose="020B0504020202020204" pitchFamily="34" charset="0"/>
              </a:rPr>
              <a:t>Robotics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890410-82B5-4B16-87FB-D53F9BB17C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26" y="1607155"/>
            <a:ext cx="3079635" cy="17342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3899875-5581-4DC1-A2B1-1C1947A114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26" y="4061730"/>
            <a:ext cx="3079635" cy="19318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8B6FEFA-6E6F-42E9-AA98-38F243036531}"/>
              </a:ext>
            </a:extLst>
          </p:cNvPr>
          <p:cNvSpPr txBox="1"/>
          <p:nvPr/>
        </p:nvSpPr>
        <p:spPr>
          <a:xfrm>
            <a:off x="5056749" y="6130542"/>
            <a:ext cx="2505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ova" panose="020B0504020202020204" pitchFamily="34" charset="0"/>
              </a:rPr>
              <a:t>Games (for easy ones)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F9E7D-4B6C-4938-A8E6-DA9B836D1D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1" y="3982998"/>
            <a:ext cx="3079634" cy="1946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F8378-5275-49F1-9E00-DAD15765E5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351" y="4041058"/>
            <a:ext cx="2404536" cy="20510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25BB4A-3134-4A58-BD7A-ED773F8898BC}"/>
              </a:ext>
            </a:extLst>
          </p:cNvPr>
          <p:cNvSpPr txBox="1"/>
          <p:nvPr/>
        </p:nvSpPr>
        <p:spPr>
          <a:xfrm>
            <a:off x="9396655" y="6127206"/>
            <a:ext cx="172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ova" panose="020B0504020202020204" pitchFamily="34" charset="0"/>
              </a:rPr>
              <a:t>Machine vision</a:t>
            </a:r>
            <a:endParaRPr lang="en-FI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988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What this course is all about?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C6773-5CA6-492C-8DFE-ED73D41DB1CC}"/>
              </a:ext>
            </a:extLst>
          </p:cNvPr>
          <p:cNvSpPr/>
          <p:nvPr/>
        </p:nvSpPr>
        <p:spPr>
          <a:xfrm>
            <a:off x="2622175" y="5323725"/>
            <a:ext cx="6947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Computer science is no more about computers than astronomy is about telescopes. - Michael Fellows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2B2F8-A903-4423-B13B-5AC3F819D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78" y="1211109"/>
            <a:ext cx="5799043" cy="35876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624409-D17D-468F-9E5F-8ECE0A8A1698}"/>
              </a:ext>
            </a:extLst>
          </p:cNvPr>
          <p:cNvSpPr/>
          <p:nvPr/>
        </p:nvSpPr>
        <p:spPr>
          <a:xfrm>
            <a:off x="4982414" y="4827931"/>
            <a:ext cx="222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(scopetheuniverse.com 2019)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3358415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Arial Nova" panose="020B0504020202020204" pitchFamily="34" charset="0"/>
              </a:rPr>
              <a:t>Why should you learn programming?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464C8D-F6AB-4293-884F-AD37C19EB89B}"/>
              </a:ext>
            </a:extLst>
          </p:cNvPr>
          <p:cNvSpPr/>
          <p:nvPr/>
        </p:nvSpPr>
        <p:spPr>
          <a:xfrm>
            <a:off x="5504331" y="1997291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</a:rPr>
              <a:t>Self-learner’s</a:t>
            </a:r>
            <a:r>
              <a:rPr lang="fi-FI" dirty="0">
                <a:latin typeface="Arial Nova" panose="020B0504020202020204" pitchFamily="34" charset="0"/>
              </a:rPr>
              <a:t> </a:t>
            </a:r>
            <a:r>
              <a:rPr lang="fi-FI" dirty="0" err="1">
                <a:latin typeface="Arial Nova" panose="020B0504020202020204" pitchFamily="34" charset="0"/>
              </a:rPr>
              <a:t>advantage</a:t>
            </a:r>
            <a:r>
              <a:rPr lang="fi-FI" dirty="0">
                <a:latin typeface="Arial Nova" panose="020B0504020202020204" pitchFamily="34" charset="0"/>
              </a:rPr>
              <a:t>: </a:t>
            </a:r>
            <a:r>
              <a:rPr lang="fi-FI" dirty="0" err="1">
                <a:latin typeface="Arial Nova" panose="020B0504020202020204" pitchFamily="34" charset="0"/>
              </a:rPr>
              <a:t>tons</a:t>
            </a:r>
            <a:r>
              <a:rPr lang="fi-FI" dirty="0">
                <a:latin typeface="Arial Nova" panose="020B0504020202020204" pitchFamily="34" charset="0"/>
              </a:rPr>
              <a:t> of </a:t>
            </a:r>
            <a:r>
              <a:rPr lang="fi-FI" dirty="0" err="1">
                <a:latin typeface="Arial Nova" panose="020B0504020202020204" pitchFamily="34" charset="0"/>
              </a:rPr>
              <a:t>material</a:t>
            </a:r>
            <a:r>
              <a:rPr lang="fi-FI" dirty="0">
                <a:latin typeface="Arial Nova" panose="020B0504020202020204" pitchFamily="34" charset="0"/>
              </a:rPr>
              <a:t> in internet</a:t>
            </a:r>
            <a:endParaRPr lang="fi-FI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Gaining problem solving and thinking skills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Becoming more efficient and productive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Combining technical skills with creativity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</a:rPr>
              <a:t>Understanding</a:t>
            </a:r>
            <a:r>
              <a:rPr lang="fi-FI" dirty="0">
                <a:latin typeface="Arial Nova" panose="020B0504020202020204" pitchFamily="34" charset="0"/>
              </a:rPr>
              <a:t> </a:t>
            </a:r>
            <a:r>
              <a:rPr lang="fi-FI" dirty="0" err="1">
                <a:latin typeface="Arial Nova" panose="020B0504020202020204" pitchFamily="34" charset="0"/>
              </a:rPr>
              <a:t>how</a:t>
            </a:r>
            <a:r>
              <a:rPr lang="fi-FI" dirty="0">
                <a:latin typeface="Arial Nova" panose="020B0504020202020204" pitchFamily="34" charset="0"/>
              </a:rPr>
              <a:t> software </a:t>
            </a:r>
            <a:r>
              <a:rPr lang="fi-FI" dirty="0" err="1">
                <a:latin typeface="Arial Nova" panose="020B0504020202020204" pitchFamily="34" charset="0"/>
              </a:rPr>
              <a:t>works</a:t>
            </a:r>
            <a:endParaRPr lang="fi-FI" dirty="0">
              <a:latin typeface="Arial Nova" panose="020B0504020202020204" pitchFamily="34" charset="0"/>
            </a:endParaRP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Freedom and flexibility in life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Improving your communication and collaboration skills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Becoming self-employed, starting your own business or work as freelancer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</a:rPr>
              <a:t>Improving</a:t>
            </a:r>
            <a:r>
              <a:rPr lang="fi-FI" dirty="0">
                <a:latin typeface="Arial Nova" panose="020B0504020202020204" pitchFamily="34" charset="0"/>
              </a:rPr>
              <a:t> </a:t>
            </a:r>
            <a:r>
              <a:rPr lang="fi-FI" dirty="0" err="1">
                <a:latin typeface="Arial Nova" panose="020B0504020202020204" pitchFamily="34" charset="0"/>
              </a:rPr>
              <a:t>your</a:t>
            </a:r>
            <a:r>
              <a:rPr lang="fi-FI" dirty="0">
                <a:latin typeface="Arial Nova" panose="020B0504020202020204" pitchFamily="34" charset="0"/>
              </a:rPr>
              <a:t> portfolio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466E3B3-19C5-4D68-9665-AD101AD3A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66" y="2346872"/>
            <a:ext cx="2904135" cy="290413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7CFD171-B46D-4431-B4EC-4CB75C9BD479}"/>
              </a:ext>
            </a:extLst>
          </p:cNvPr>
          <p:cNvSpPr/>
          <p:nvPr/>
        </p:nvSpPr>
        <p:spPr>
          <a:xfrm>
            <a:off x="2567203" y="5336667"/>
            <a:ext cx="1072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</a:t>
            </a:r>
            <a:r>
              <a:rPr lang="en-US" sz="1200" i="1" dirty="0" err="1"/>
              <a:t>imgur</a:t>
            </a:r>
            <a:r>
              <a:rPr lang="en-US" sz="1200" i="1" dirty="0"/>
              <a:t> 2019)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1893172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Arial Nova" panose="020B0504020202020204" pitchFamily="34" charset="0"/>
              </a:rPr>
              <a:t>What we’ll learn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DAF1C0-D34A-448E-B7F3-9F66FD7E4F4B}"/>
              </a:ext>
            </a:extLst>
          </p:cNvPr>
          <p:cNvSpPr/>
          <p:nvPr/>
        </p:nvSpPr>
        <p:spPr>
          <a:xfrm>
            <a:off x="5153285" y="1595994"/>
            <a:ext cx="6096000" cy="42524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b="1" u="sng" dirty="0"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Structure of the course</a:t>
            </a:r>
            <a:endParaRPr lang="en-FI" sz="2000" b="1" u="sng" dirty="0">
              <a:latin typeface="Arial Nova" panose="020B05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GB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will cover following topics:</a:t>
            </a: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Syntax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 System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Version Control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Best Coding Practices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Variables</a:t>
            </a: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 Objects (List</a:t>
            </a:r>
            <a:r>
              <a:rPr lang="en-US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Dictionary, Tuple, Sequence, Set)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 Flow (Boolean Expressions/Operators, If, Else, Else If)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Loops (For, While),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Classes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Matlab</a:t>
            </a: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</a:t>
            </a:r>
            <a:r>
              <a:rPr lang="en-GB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 (optional)</a:t>
            </a: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2035-CD18-4253-A84F-B39940948029}"/>
              </a:ext>
            </a:extLst>
          </p:cNvPr>
          <p:cNvSpPr/>
          <p:nvPr/>
        </p:nvSpPr>
        <p:spPr>
          <a:xfrm>
            <a:off x="1088744" y="3317333"/>
            <a:ext cx="1388650" cy="366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Lectures</a:t>
            </a: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4F98C7-3F2A-4E4D-8659-2C8F56D58EC2}"/>
              </a:ext>
            </a:extLst>
          </p:cNvPr>
          <p:cNvSpPr/>
          <p:nvPr/>
        </p:nvSpPr>
        <p:spPr>
          <a:xfrm>
            <a:off x="1088744" y="3200399"/>
            <a:ext cx="1388650" cy="6820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B25ED9-BD12-4FD5-9E31-6AB5D7E4D315}"/>
              </a:ext>
            </a:extLst>
          </p:cNvPr>
          <p:cNvSpPr/>
          <p:nvPr/>
        </p:nvSpPr>
        <p:spPr>
          <a:xfrm>
            <a:off x="3548603" y="1176240"/>
            <a:ext cx="7700682" cy="509195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5044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Grading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91E2409-F17B-452E-9E89-E747B6CF24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2992181"/>
              </p:ext>
            </p:extLst>
          </p:nvPr>
        </p:nvGraphicFramePr>
        <p:xfrm>
          <a:off x="694776" y="1752643"/>
          <a:ext cx="6170823" cy="3942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AF97C56-300E-4188-BFF2-610FD696C128}"/>
              </a:ext>
            </a:extLst>
          </p:cNvPr>
          <p:cNvSpPr/>
          <p:nvPr/>
        </p:nvSpPr>
        <p:spPr>
          <a:xfrm>
            <a:off x="6686874" y="1752643"/>
            <a:ext cx="4729271" cy="3506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800" b="1" u="sng" dirty="0"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Assignments </a:t>
            </a:r>
          </a:p>
          <a:p>
            <a:pPr marL="342900" indent="-342900" algn="just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Short quizzes at the start of the class about previously discussed topics</a:t>
            </a:r>
          </a:p>
          <a:p>
            <a:pPr marL="342900" indent="-342900" algn="just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Coding assignments at the class </a:t>
            </a:r>
          </a:p>
          <a:p>
            <a:pPr marL="34290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made in groups -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928023-E2AF-4252-875F-945F01EA07C5}"/>
              </a:ext>
            </a:extLst>
          </p:cNvPr>
          <p:cNvSpPr/>
          <p:nvPr/>
        </p:nvSpPr>
        <p:spPr>
          <a:xfrm>
            <a:off x="2922805" y="4278679"/>
            <a:ext cx="638316" cy="366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1B1777-D412-46A4-B29A-5FEC418DB2B2}"/>
              </a:ext>
            </a:extLst>
          </p:cNvPr>
          <p:cNvSpPr/>
          <p:nvPr/>
        </p:nvSpPr>
        <p:spPr>
          <a:xfrm>
            <a:off x="2736276" y="2859410"/>
            <a:ext cx="638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30%</a:t>
            </a:r>
            <a:endParaRPr lang="fi-FI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A7127E-60A3-425E-8943-BEDDFBA66CB1}"/>
              </a:ext>
            </a:extLst>
          </p:cNvPr>
          <p:cNvSpPr/>
          <p:nvPr/>
        </p:nvSpPr>
        <p:spPr>
          <a:xfrm>
            <a:off x="4392417" y="3321277"/>
            <a:ext cx="638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50%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252942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Assignments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244A8A-DEDA-43A3-A124-09EB7DF82E40}"/>
              </a:ext>
            </a:extLst>
          </p:cNvPr>
          <p:cNvSpPr/>
          <p:nvPr/>
        </p:nvSpPr>
        <p:spPr>
          <a:xfrm>
            <a:off x="5710844" y="1662721"/>
            <a:ext cx="5306777" cy="1552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Made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during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lecture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before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break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Microsoft Visual Studio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Python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(.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extension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via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assignments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folder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Deadline: Next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</a:t>
            </a: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D12D9A-674B-462F-8CE6-10390770A7D4}"/>
              </a:ext>
            </a:extLst>
          </p:cNvPr>
          <p:cNvSpPr/>
          <p:nvPr/>
        </p:nvSpPr>
        <p:spPr>
          <a:xfrm>
            <a:off x="5710844" y="4082537"/>
            <a:ext cx="5306777" cy="959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following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criterias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Runs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without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exceptions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2653BC-96AB-491E-9956-1856664A3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86" y="1662721"/>
            <a:ext cx="2687618" cy="35325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2EC674-6579-41BA-A0F5-F7EE6D667C41}"/>
              </a:ext>
            </a:extLst>
          </p:cNvPr>
          <p:cNvSpPr/>
          <p:nvPr/>
        </p:nvSpPr>
        <p:spPr>
          <a:xfrm>
            <a:off x="2567203" y="5336667"/>
            <a:ext cx="1072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</a:t>
            </a:r>
            <a:r>
              <a:rPr lang="en-US" sz="1200" i="1" dirty="0" err="1"/>
              <a:t>imgflip</a:t>
            </a:r>
            <a:r>
              <a:rPr lang="en-US" sz="1200" i="1" dirty="0"/>
              <a:t> 2019)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238209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Final project criteria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A637A5-9991-4CAF-9932-4F32FF106491}"/>
              </a:ext>
            </a:extLst>
          </p:cNvPr>
          <p:cNvSpPr/>
          <p:nvPr/>
        </p:nvSpPr>
        <p:spPr>
          <a:xfrm>
            <a:off x="5737739" y="3429000"/>
            <a:ext cx="5306777" cy="2144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following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criterias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Creative idea,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interesting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everybody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Useful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studies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hobby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everyday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life.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maintain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must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needs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COPYPASTING! </a:t>
            </a:r>
            <a:endParaRPr lang="en-FI" b="1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18BC5A-D184-45DC-B5F3-B0EF8B60E891}"/>
              </a:ext>
            </a:extLst>
          </p:cNvPr>
          <p:cNvSpPr/>
          <p:nvPr/>
        </p:nvSpPr>
        <p:spPr>
          <a:xfrm>
            <a:off x="5737739" y="2212248"/>
            <a:ext cx="5848247" cy="959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Python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No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report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needed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 of 3 – 4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students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Deadline: 15.02.2020</a:t>
            </a: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A144D2-EA7B-4628-B21B-910BAC33D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0" y="2212248"/>
            <a:ext cx="4724548" cy="33616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6A53A16-6FFD-4A6A-9751-DE122BF693F1}"/>
              </a:ext>
            </a:extLst>
          </p:cNvPr>
          <p:cNvSpPr/>
          <p:nvPr/>
        </p:nvSpPr>
        <p:spPr>
          <a:xfrm>
            <a:off x="2069375" y="5641467"/>
            <a:ext cx="19721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(meme-arsenal.com 2019)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3446709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Let’s start from scratch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F793B8-E06C-4E3D-9380-44B28B094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97" y="1964937"/>
            <a:ext cx="6463061" cy="32315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9E2B4D-84B5-486C-85AF-58BB61179C56}"/>
              </a:ext>
            </a:extLst>
          </p:cNvPr>
          <p:cNvSpPr/>
          <p:nvPr/>
        </p:nvSpPr>
        <p:spPr>
          <a:xfrm>
            <a:off x="7850909" y="2828835"/>
            <a:ext cx="34544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What is language?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system of communication in speech and writing that is used by people of a particular country or area. (Oxford dictionary 2019)</a:t>
            </a:r>
            <a:endParaRPr lang="fi-FI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962719-9C18-4D39-BA9D-FA8A266EDBD0}"/>
              </a:ext>
            </a:extLst>
          </p:cNvPr>
          <p:cNvSpPr/>
          <p:nvPr/>
        </p:nvSpPr>
        <p:spPr>
          <a:xfrm>
            <a:off x="3322934" y="5264949"/>
            <a:ext cx="14489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(medium.com 2019)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2643692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Let’s start from scratch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9E2B4D-84B5-486C-85AF-58BB61179C56}"/>
              </a:ext>
            </a:extLst>
          </p:cNvPr>
          <p:cNvSpPr/>
          <p:nvPr/>
        </p:nvSpPr>
        <p:spPr>
          <a:xfrm>
            <a:off x="7841944" y="1995117"/>
            <a:ext cx="3454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What is computer  language?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A system of precisely defined symbols and rules devised for writing computer programs.</a:t>
            </a:r>
          </a:p>
          <a:p>
            <a:pPr algn="just"/>
            <a:endParaRPr lang="en-US" dirty="0"/>
          </a:p>
          <a:p>
            <a:pPr algn="ctr"/>
            <a:r>
              <a:rPr lang="en-US" dirty="0"/>
              <a:t>Therefore…</a:t>
            </a:r>
            <a:endParaRPr lang="fi-FI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F2313B9-8184-41D9-AFB6-D98C4ED4FF1D}"/>
              </a:ext>
            </a:extLst>
          </p:cNvPr>
          <p:cNvCxnSpPr>
            <a:cxnSpLocks/>
          </p:cNvCxnSpPr>
          <p:nvPr/>
        </p:nvCxnSpPr>
        <p:spPr>
          <a:xfrm>
            <a:off x="9569144" y="4231341"/>
            <a:ext cx="0" cy="645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CB2E1B6-FB0D-44AB-B025-41368EEA7926}"/>
              </a:ext>
            </a:extLst>
          </p:cNvPr>
          <p:cNvSpPr/>
          <p:nvPr/>
        </p:nvSpPr>
        <p:spPr>
          <a:xfrm>
            <a:off x="7841946" y="5163670"/>
            <a:ext cx="3454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Language to talk to a computer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EB4397-5C4C-45F4-8077-D97B51047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56" y="2165447"/>
            <a:ext cx="6060163" cy="31685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9CA50F6-9E07-4DEF-AA34-1BE864152A0B}"/>
              </a:ext>
            </a:extLst>
          </p:cNvPr>
          <p:cNvSpPr/>
          <p:nvPr/>
        </p:nvSpPr>
        <p:spPr>
          <a:xfrm>
            <a:off x="2782148" y="5394502"/>
            <a:ext cx="22871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(interestingengineering.com2019)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3125988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427</Words>
  <Application>Microsoft Office PowerPoint</Application>
  <PresentationFormat>Widescreen</PresentationFormat>
  <Paragraphs>82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Nova</vt:lpstr>
      <vt:lpstr>Avenir Next LT Pro Light</vt:lpstr>
      <vt:lpstr>Calibri</vt:lpstr>
      <vt:lpstr>Calibri Light</vt:lpstr>
      <vt:lpstr>SF Alien Encounters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python is used?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Guide to the course</dc:title>
  <dc:creator>Ilya Kurinov</dc:creator>
  <cp:lastModifiedBy>Ilya Kurinov</cp:lastModifiedBy>
  <cp:revision>38</cp:revision>
  <dcterms:created xsi:type="dcterms:W3CDTF">2019-12-07T18:12:53Z</dcterms:created>
  <dcterms:modified xsi:type="dcterms:W3CDTF">2020-01-03T12:07:55Z</dcterms:modified>
</cp:coreProperties>
</file>